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20"/>
  </p:notesMasterIdLst>
  <p:sldIdLst>
    <p:sldId id="281" r:id="rId3"/>
    <p:sldId id="287" r:id="rId4"/>
    <p:sldId id="280" r:id="rId5"/>
    <p:sldId id="279" r:id="rId6"/>
    <p:sldId id="278" r:id="rId7"/>
    <p:sldId id="277" r:id="rId8"/>
    <p:sldId id="276" r:id="rId9"/>
    <p:sldId id="275" r:id="rId10"/>
    <p:sldId id="274" r:id="rId11"/>
    <p:sldId id="273" r:id="rId12"/>
    <p:sldId id="285" r:id="rId13"/>
    <p:sldId id="286" r:id="rId14"/>
    <p:sldId id="272" r:id="rId15"/>
    <p:sldId id="271" r:id="rId16"/>
    <p:sldId id="270" r:id="rId17"/>
    <p:sldId id="284" r:id="rId18"/>
    <p:sldId id="28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0D418C-5245-33F2-1DBD-DF20BD45D1C9}" v="20" dt="2023-01-26T06:40:19.734"/>
    <p1510:client id="{340D3E0F-FAB2-43B6-939B-13051A854CD1}" v="241" dt="2023-01-26T22:50:33.177"/>
    <p1510:client id="{47709F7F-FD02-5C24-A142-94DCDE06BF0A}" v="61" dt="2023-01-25T15:56:03.311"/>
    <p1510:client id="{5D766E05-D970-6BDB-8651-9711B09DBD6D}" v="67" dt="2023-01-26T06:44:31.393"/>
    <p1510:client id="{6495AA89-093F-4191-B8A4-BD3C84AFFBEC}" v="3" dt="2023-01-24T06:45:47.868"/>
    <p1510:client id="{84C99842-3ED1-2A53-25C2-9E4B5C17F30B}" v="5" dt="2023-01-26T14:11:16.152"/>
    <p1510:client id="{865CDDAF-BEDE-F6BC-F5D2-FEF1B3438F49}" v="9" dt="2023-01-26T09:34:47.770"/>
    <p1510:client id="{B1DDC327-1026-40F3-DB7B-C8A9C32C5B82}" v="40" dt="2023-01-26T10:02:58.339"/>
    <p1510:client id="{DC464D71-1DA8-4767-AB86-4615F9231C36}" v="94" dt="2023-01-21T13:59:25.760"/>
    <p1510:client id="{E64D096F-7291-B1A0-6D48-2056068BA7EF}" v="21" dt="2023-01-26T09:46:45.496"/>
    <p1510:client id="{EE209F19-25D4-9D38-BE30-D9B7B402031E}" v="137" dt="2023-01-25T12:06:54.918"/>
    <p1510:client id="{EF89BBA2-425A-E9B2-F5F5-6862F13153CB}" v="613" dt="2023-01-26T09:28:57.900"/>
    <p1510:client id="{FFB7A8E1-1983-BCEA-40F3-46E1F99EF0DE}" v="5" dt="2023-01-26T08:52:47.8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A267E-60CE-4E39-A14C-8731F68ED3B6}" type="datetimeFigureOut">
              <a:t>27/01/2023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AE80F-1498-40CB-9E15-E4D28459D178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1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Ruegos y preguntas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4CD7A-8AFD-4E0E-9666-AB3DA2EE6BC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396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F38797-7D36-AE4D-1B33-7ABD6454B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315D001-2F73-4755-D45B-E8D0B4862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C348F5-2D2D-55C8-A791-DE5256150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4298B-060C-4708-94F0-2A1008F6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59B3D2-4703-C4A0-108D-19188454C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87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E03F19-2B1D-6A7E-09A6-E493808F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1C371F-D43A-4FCF-1F35-FF7E69AEC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32193C-CB12-4DC3-AE03-357293B9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6DC42B-BCF8-520F-CDE6-5281EC6F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597C21-7CDF-1A96-8354-FAA4F7F0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0890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9AE6C4-5EC6-0FBC-C264-3B9ADE54D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735CD4-D330-F9FD-67A2-B912C9B74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0BC5C5-5CC9-855F-25B1-290766DB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7C967A-D5D3-A9FF-3DF5-9C0A4867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57EE6B-6C33-DCE4-D279-F88DEB30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81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90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7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2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66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57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9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5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4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68FA2-D0C4-2926-C0FC-8C2DA3EC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7B4287-3400-43BE-4EBB-4D2F6E85F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6008C0-EF72-499C-EF7D-63976050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776B10-F0E2-9BE3-E7E7-C26DD4A8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E7ED23-F4E6-E46D-A60D-67A9FD875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738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90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18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4B8FD-5762-46E0-84FC-E80E2A541C0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332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20E161-8E57-D124-C4F6-EB86E3D1E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5B0264-8A7B-22CA-CC82-8F3B2A075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0A4392-5901-0530-7AB5-B639CE518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7EC733-87C4-3F9F-FDEC-891228B4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E28BD-417A-74A0-CA36-B7F16EF8B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8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5ADED-8B0B-B6C6-C3E3-E21939EB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BD41D4-5C7F-9EC2-E3AE-0C1315AE4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3BA49E-56B4-E09E-F98E-940529A34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D1FA1E-B4CC-22B4-E653-6EFA3ACB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6D6979-D10E-BE06-571C-3364429AF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F3F803-CE7B-5A66-B0D3-B040EA20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20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195BF-6160-4A28-ABB5-6908E5D2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EBEDBD-DB70-D612-D0B2-6C435EA4C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D0654A-4EA3-7024-D6CA-5C697C0B9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CD4D776-004B-8435-A5ED-DCCF40340C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D9B264A-2213-022D-70EB-37CFF3926F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DD33ED7-8E2F-5E6E-7C6E-413BED8DB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F6D00F6-5563-2285-E7B5-C2B9B34B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67A93B6-0D86-496A-878D-BA277252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265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7ED444-0E00-314E-6EBF-EE294A45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8DB127-8ADB-21B3-5F2B-230D192B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0C4089-7466-D7BF-44ED-7CCDFDBC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741E3D-DA45-1CD2-462B-55D6A9886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15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28D637-AF99-D221-3D7E-8D3A7181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86EDBD-BF77-B491-7586-4FA5F3B1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8500E0-71EB-A323-A5C8-D32AC7C4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9012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978FC-C441-BDB0-A535-A83D743B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BC386-D682-02EF-E47E-33C643A4B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BF278E-17DE-FA74-DB7E-731EBF8A8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709736-E6CD-8C68-A42E-5C33BBA1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2D315-FA98-E072-25F2-1F7EA5DB6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F21BDC-7DF7-FD43-C41B-12A9D47B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0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4D533-0F72-FCCC-ECE2-B5DFDD37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630F5D6-3CB3-3B40-F061-278EE57C6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EB0205-6475-5677-D546-07D6B8B9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483365-51D9-A4EC-DC61-A47A43253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6809C0-C234-2AA1-DFFA-4477051B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A8655E-FE93-0F3E-3636-309C06C9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258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C1E1AE2-6FAB-538E-8BA0-983B2CE2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3203EF-1AE5-293B-E023-DB3E617B1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33CA33-9B4F-EC33-C1C7-7E3F87AF3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668D8-9A76-4E1A-8FDB-5A7FC632EAC4}" type="datetimeFigureOut">
              <a:rPr lang="es-ES" smtClean="0"/>
              <a:t>27/01/2023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0E5AF1-A4A0-06CB-A670-8A1A3336A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FB5D36-437A-6DA9-C564-AD28F4620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22880-1ABB-4822-9EF2-D4DD7E6DD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51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0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pastoral.escolapiosemaus.org/semana-vocaciona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padlet.com/ivanasenjo/k8r6kcxehx0ynpu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5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0DA3A8-8AF1-A190-1B5A-6E20F9223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4233" y="1223079"/>
            <a:ext cx="3973385" cy="3692028"/>
          </a:xfrm>
          <a:noFill/>
        </p:spPr>
        <p:txBody>
          <a:bodyPr>
            <a:noAutofit/>
          </a:bodyPr>
          <a:lstStyle/>
          <a:p>
            <a:r>
              <a:rPr lang="es-ES" sz="6600">
                <a:solidFill>
                  <a:srgbClr val="F25100"/>
                </a:solidFill>
                <a:latin typeface="DK New Beginnings" panose="02000000000000000000" pitchFamily="2" charset="0"/>
              </a:rPr>
              <a:t>Momento actual de la pastoral en Emaús.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A7C436-0B73-8C5F-4B91-8F788E9EC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0407" y="5178922"/>
            <a:ext cx="4443730" cy="148531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b="1">
                <a:solidFill>
                  <a:schemeClr val="bg1"/>
                </a:solidFill>
              </a:rPr>
              <a:t>Encuentro de Agentes de Pastoral</a:t>
            </a:r>
            <a:endParaRPr lang="es-ES" b="1">
              <a:solidFill>
                <a:schemeClr val="bg1"/>
              </a:solidFill>
              <a:cs typeface="Calibri"/>
            </a:endParaRPr>
          </a:p>
          <a:p>
            <a:r>
              <a:rPr lang="es-ES" b="1">
                <a:solidFill>
                  <a:schemeClr val="bg1"/>
                </a:solidFill>
              </a:rPr>
              <a:t>Zaragoza, 28.01.2023</a:t>
            </a:r>
            <a:endParaRPr lang="es-ES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1026" name="Picture 2" descr="Vista previa de imagen">
            <a:extLst>
              <a:ext uri="{FF2B5EF4-FFF2-40B4-BE49-F238E27FC236}">
                <a16:creationId xmlns:a16="http://schemas.microsoft.com/office/drawing/2014/main" id="{1D75CDBF-14F6-C1BF-E12C-78FB39E14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-1" b="-1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3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Pastoral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Vocacional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71550" lvl="1" indent="-514350">
              <a:buAutoNum type="arabicPeriod"/>
            </a:pPr>
            <a:r>
              <a:rPr lang="es-ES" sz="2800">
                <a:solidFill>
                  <a:srgbClr val="FFBD32"/>
                </a:solidFill>
                <a:latin typeface="DK New Beginnings"/>
                <a:ea typeface="+mj-ea"/>
                <a:cs typeface="+mj-cs"/>
              </a:rPr>
              <a:t>Logros del cuatrienio: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2"/>
            <a:r>
              <a:rPr lang="es-ES" sz="24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Un nuevo relato: </a:t>
            </a:r>
            <a:r>
              <a:rPr lang="es-ES" sz="2400" err="1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Vocational</a:t>
            </a:r>
            <a:r>
              <a:rPr lang="es-ES" sz="24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 </a:t>
            </a:r>
            <a:r>
              <a:rPr lang="es-ES" sz="2400" err="1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Challenge</a:t>
            </a:r>
            <a:r>
              <a:rPr lang="es-ES" sz="24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. </a:t>
            </a:r>
          </a:p>
          <a:p>
            <a:pPr lvl="2"/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28750" lvl="2" indent="-514350">
              <a:buAutoNum type="arabicPeriod"/>
            </a:pPr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s-ES" sz="28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s-ES" sz="28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ES" sz="4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9FB2D1-8820-ED47-7703-431BF3D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948" y="3004317"/>
            <a:ext cx="952500" cy="4286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129945-4634-924B-3D4C-FC74CF89F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603CDDE0-278B-0F9D-23DC-743DB850F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420" y="1037670"/>
            <a:ext cx="4339086" cy="4351338"/>
          </a:xfrm>
          <a:prstGeom prst="rect">
            <a:avLst/>
          </a:prstGeom>
        </p:spPr>
      </p:pic>
      <p:pic>
        <p:nvPicPr>
          <p:cNvPr id="7" name="Picture 7" descr="A picture containing text, mug, vessel, coffee cup&#10;&#10;Description automatically generated">
            <a:extLst>
              <a:ext uri="{FF2B5EF4-FFF2-40B4-BE49-F238E27FC236}">
                <a16:creationId xmlns:a16="http://schemas.microsoft.com/office/drawing/2014/main" id="{AC98D8EB-7584-1B11-8830-996C655BF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325" y="3266808"/>
            <a:ext cx="2743200" cy="1474573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A0244034-1E06-9723-2EEE-309E9B950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2438" y="3422190"/>
            <a:ext cx="2743200" cy="962526"/>
          </a:xfrm>
          <a:prstGeom prst="rect">
            <a:avLst/>
          </a:prstGeom>
        </p:spPr>
      </p:pic>
      <p:pic>
        <p:nvPicPr>
          <p:cNvPr id="9" name="Picture 9" descr="A picture containing text, gauge&#10;&#10;Description automatically generated">
            <a:extLst>
              <a:ext uri="{FF2B5EF4-FFF2-40B4-BE49-F238E27FC236}">
                <a16:creationId xmlns:a16="http://schemas.microsoft.com/office/drawing/2014/main" id="{9E3989FA-4715-CC31-EDE9-3CBE525E91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174" y="5139923"/>
            <a:ext cx="2743200" cy="1437701"/>
          </a:xfrm>
          <a:prstGeom prst="rect">
            <a:avLst/>
          </a:prstGeom>
        </p:spPr>
      </p:pic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D9413DF0-353F-110E-9952-05CEA057CE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0174" y="5346041"/>
            <a:ext cx="1794295" cy="101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87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AA9501BE-042D-CB82-599F-897EC187C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16" b="6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92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Pastoral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Vocacional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971550" lvl="1" indent="-514350">
              <a:buAutoNum type="arabicPeriod"/>
            </a:pPr>
            <a:r>
              <a:rPr lang="es-ES" sz="2800">
                <a:solidFill>
                  <a:srgbClr val="FFBD32"/>
                </a:solidFill>
                <a:latin typeface="DK New Beginnings"/>
                <a:ea typeface="+mj-ea"/>
                <a:cs typeface="+mj-cs"/>
              </a:rPr>
              <a:t>Logros del cuatrienio: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2"/>
            <a:r>
              <a:rPr lang="es-ES" sz="32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Semanas vocacionales. </a:t>
            </a:r>
          </a:p>
          <a:p>
            <a:pPr lvl="2"/>
            <a:r>
              <a:rPr lang="es-ES" sz="32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Itinerarios vocacionales Vive +, Reiniciar +, +Cerca, +Voz</a:t>
            </a:r>
          </a:p>
          <a:p>
            <a:pPr lvl="2"/>
            <a:r>
              <a:rPr lang="es-ES" sz="32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Encuentros y retiros Cate-</a:t>
            </a:r>
            <a:r>
              <a:rPr lang="es-ES" sz="3200" err="1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Discer</a:t>
            </a:r>
            <a:r>
              <a:rPr lang="es-ES" sz="32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: +22 Decidir la Vida / Retiros de Peralta de la Sal,...</a:t>
            </a:r>
            <a:endParaRPr lang="es-ES" sz="32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s-ES" sz="3200">
                <a:solidFill>
                  <a:srgbClr val="FFBD32"/>
                </a:solidFill>
                <a:latin typeface="DK New Beginnings"/>
                <a:ea typeface="Calibri"/>
                <a:cs typeface="Calibri"/>
              </a:rPr>
              <a:t>Año Vocacional 2022. Centralidad de la Espiritualidad</a:t>
            </a:r>
            <a:endParaRPr lang="es-ES" sz="32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28750" lvl="2" indent="-514350">
              <a:buAutoNum type="arabicPeriod"/>
            </a:pPr>
            <a:endParaRPr lang="es-ES" sz="24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s-ES" sz="28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s-ES" sz="2800">
              <a:solidFill>
                <a:srgbClr val="FFBD32"/>
              </a:solidFill>
              <a:latin typeface="DK New Beginnings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ES" sz="44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9FB2D1-8820-ED47-7703-431BF3D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948" y="3004317"/>
            <a:ext cx="952500" cy="4286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129945-4634-924B-3D4C-FC74CF89F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4" name="Picture 6" descr="Logo&#10;&#10;Description automatically generated">
            <a:extLst>
              <a:ext uri="{FF2B5EF4-FFF2-40B4-BE49-F238E27FC236}">
                <a16:creationId xmlns:a16="http://schemas.microsoft.com/office/drawing/2014/main" id="{603CDDE0-278B-0F9D-23DC-743DB850F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023" y="520085"/>
            <a:ext cx="1981200" cy="19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64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Pastoral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Vocacional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s-ES" sz="2800">
                <a:solidFill>
                  <a:srgbClr val="FFBD32"/>
                </a:solidFill>
                <a:latin typeface="DK New Beginnings"/>
                <a:ea typeface="+mj-ea"/>
                <a:cs typeface="+mj-cs"/>
              </a:rPr>
              <a:t>2.-Tres retos por cumplir: </a:t>
            </a:r>
            <a:endParaRPr lang="es-ES" sz="2800">
              <a:solidFill>
                <a:srgbClr val="FFBD32"/>
              </a:solidFill>
              <a:latin typeface="DK New Beginnings" panose="02000000000000000000" pitchFamily="2" charset="0"/>
              <a:ea typeface="+mj-ea"/>
              <a:cs typeface="+mj-cs"/>
            </a:endParaRPr>
          </a:p>
          <a:p>
            <a:pPr marL="457200" lvl="1" indent="0">
              <a:buNone/>
            </a:pPr>
            <a:endParaRPr lang="es-ES" sz="2800">
              <a:solidFill>
                <a:srgbClr val="FFBD32"/>
              </a:solidFill>
              <a:latin typeface="DK New Beginnings"/>
              <a:ea typeface="+mn-lt"/>
              <a:cs typeface="+mn-lt"/>
            </a:endParaRPr>
          </a:p>
          <a:p>
            <a:pPr marL="1428750" lvl="2" indent="-285750">
              <a:buFont typeface="Arial"/>
              <a:buChar char="•"/>
            </a:pPr>
            <a:r>
              <a:rPr lang="es-ES" sz="3200">
                <a:solidFill>
                  <a:srgbClr val="FFBD32"/>
                </a:solidFill>
                <a:latin typeface="DK New Beginnings"/>
                <a:cs typeface="Calibri"/>
              </a:rPr>
              <a:t>Consolidar y caminar</a:t>
            </a:r>
          </a:p>
          <a:p>
            <a:pPr marL="1428750" lvl="2" indent="-285750">
              <a:buFont typeface="Arial"/>
              <a:buChar char="•"/>
            </a:pPr>
            <a:r>
              <a:rPr lang="es-ES" sz="3200">
                <a:solidFill>
                  <a:srgbClr val="FFBD32"/>
                </a:solidFill>
                <a:latin typeface="DK New Beginnings"/>
                <a:cs typeface="Calibri"/>
              </a:rPr>
              <a:t>Subrayado y cuidado espiritual</a:t>
            </a:r>
          </a:p>
          <a:p>
            <a:pPr marL="1428750" lvl="2" indent="-285750">
              <a:buFont typeface="Arial"/>
              <a:buChar char="•"/>
            </a:pPr>
            <a:r>
              <a:rPr lang="es-ES" sz="3200">
                <a:solidFill>
                  <a:srgbClr val="FFBD32"/>
                </a:solidFill>
                <a:latin typeface="DK New Beginnings"/>
                <a:cs typeface="Calibri"/>
              </a:rPr>
              <a:t>Ampliar redes y convocatorias</a:t>
            </a:r>
          </a:p>
          <a:p>
            <a:pPr marL="457200" lvl="1" indent="0">
              <a:buNone/>
            </a:pPr>
            <a:endParaRPr lang="es-ES">
              <a:solidFill>
                <a:srgbClr val="FFBD32"/>
              </a:solidFill>
              <a:latin typeface="DK New Beginnings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s-E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F6FE02-1AC4-989C-E965-A811D1711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6948" y="3004317"/>
            <a:ext cx="952500" cy="4286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70C08B4-1865-29E1-146F-0E69D1D88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7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Pastoral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4300">
                <a:solidFill>
                  <a:srgbClr val="FFBD32"/>
                </a:solidFill>
                <a:latin typeface="DK New Beginnings" panose="02000000000000000000" pitchFamily="2" charset="0"/>
              </a:rPr>
              <a:t>Vocacional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s-ES" sz="2800">
                <a:solidFill>
                  <a:srgbClr val="FFBD32"/>
                </a:solidFill>
                <a:latin typeface="DK New Beginnings"/>
                <a:ea typeface="+mj-ea"/>
                <a:cs typeface="+mj-cs"/>
              </a:rPr>
              <a:t>3.- Dos buenas prácticas </a:t>
            </a:r>
          </a:p>
          <a:p>
            <a:pPr marL="1428750" lvl="2" indent="-285750">
              <a:buFont typeface="Arial"/>
              <a:buChar char="•"/>
            </a:pPr>
            <a:r>
              <a:rPr lang="es-ES" sz="2800">
                <a:solidFill>
                  <a:srgbClr val="FFBD32"/>
                </a:solidFill>
                <a:ea typeface="+mn-lt"/>
                <a:cs typeface="+mn-lt"/>
              </a:rPr>
              <a:t>Encuentro anual para equipos de PV. </a:t>
            </a:r>
          </a:p>
          <a:p>
            <a:pPr marL="1428750" lvl="2" indent="-285750">
              <a:buFont typeface="Arial"/>
              <a:buChar char="•"/>
            </a:pPr>
            <a:r>
              <a:rPr lang="es-ES" sz="2800">
                <a:solidFill>
                  <a:srgbClr val="FFBD32"/>
                </a:solidFill>
                <a:ea typeface="+mn-lt"/>
                <a:cs typeface="+mn-lt"/>
              </a:rPr>
              <a:t>Diseño plan marco para la Semana Vocacional. </a:t>
            </a:r>
            <a:endParaRPr lang="es-ES"/>
          </a:p>
          <a:p>
            <a:pPr marL="1428750" lvl="2" indent="-285750">
              <a:buFont typeface="Arial"/>
            </a:pPr>
            <a:r>
              <a:rPr lang="es-ES" sz="2800">
                <a:solidFill>
                  <a:srgbClr val="FFBD32"/>
                </a:solidFill>
                <a:latin typeface="Calibri" panose="020F0502020204030204"/>
                <a:ea typeface="Calibri" panose="020F0502020204030204"/>
                <a:cs typeface="Calibri" panose="020F0502020204030204"/>
                <a:hlinkClick r:id="rId2"/>
              </a:rPr>
              <a:t>www.pastoral.escolapiosemaus.org/semana-vocacional</a:t>
            </a:r>
            <a:endParaRPr lang="es-ES" sz="2800">
              <a:solidFill>
                <a:srgbClr val="FFBD3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428750" lvl="2" indent="-285750">
              <a:buFont typeface="Arial"/>
            </a:pPr>
            <a:endParaRPr lang="es-ES" sz="2800">
              <a:solidFill>
                <a:srgbClr val="FFBD32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428750" lvl="2" indent="-285750">
              <a:buFont typeface="Arial"/>
            </a:pPr>
            <a:endParaRPr lang="en-U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s-ES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5ECEAA-5501-1E1E-59AC-AAC9E9EFF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6948" y="3004317"/>
            <a:ext cx="952500" cy="4286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6D38EE6-8480-9DB7-BD4B-97A570D48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7" name="Picture 7" descr="A picture containing text, helmet&#10;&#10;Description automatically generated">
            <a:extLst>
              <a:ext uri="{FF2B5EF4-FFF2-40B4-BE49-F238E27FC236}">
                <a16:creationId xmlns:a16="http://schemas.microsoft.com/office/drawing/2014/main" id="{3D5965C9-A1ED-304A-76F7-FBD7EEA8C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192" y="4000290"/>
            <a:ext cx="8163463" cy="25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5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13008-DC6A-9F6A-CFF0-F9A8D117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900">
                <a:solidFill>
                  <a:srgbClr val="F25100"/>
                </a:solidFill>
                <a:latin typeface="DK New Beginnings" panose="02000000000000000000" pitchFamily="2" charset="0"/>
              </a:rPr>
              <a:t>Algunos ejemplos de sinergia y buenas prácticas comunes pastorales </a:t>
            </a:r>
            <a:b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181C6-8456-9EDD-EA8B-C9894B760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558" y="1825624"/>
            <a:ext cx="9351034" cy="48401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42950" lvl="1" indent="-285750" algn="l">
              <a:buFont typeface="+mj-lt"/>
              <a:buAutoNum type="arabicPeriod"/>
            </a:pP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Reuniones conjuntas de los tres responsables de equipos provinciales.  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Participación de agentes de todos los equipos en los encuentros de PV 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Reuniones periódicas entre los Equipos de PV y Cate-</a:t>
            </a:r>
            <a:r>
              <a:rPr lang="es-ES" sz="2800" err="1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Discer</a:t>
            </a: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 </a:t>
            </a:r>
          </a:p>
          <a:p>
            <a:pPr marL="742950" lvl="1" indent="-285750">
              <a:buFont typeface="+mj-lt"/>
              <a:buAutoNum type="arabicPeriod"/>
            </a:pP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Materiales PV para semanas vocacionales en los coles y </a:t>
            </a:r>
            <a:r>
              <a:rPr lang="es-ES" sz="2800" err="1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mc</a:t>
            </a: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… </a:t>
            </a:r>
          </a:p>
          <a:p>
            <a:pPr marL="742950" lvl="1" indent="-285750">
              <a:buAutoNum type="arabicPeriod"/>
            </a:pPr>
            <a:r>
              <a:rPr lang="es-ES" sz="280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Generación de recursos y materiales pastorales: exposición Calasanz, Canción, juego cartas, redes... </a:t>
            </a:r>
            <a:endParaRPr lang="es-ES">
              <a:ea typeface="+mj-ea"/>
              <a:cs typeface="+mj-cs"/>
            </a:endParaRPr>
          </a:p>
          <a:p>
            <a:pPr marL="742950" lvl="1" indent="-285750">
              <a:buAutoNum type="arabicPeriod"/>
            </a:pPr>
            <a:r>
              <a:rPr lang="es-ES" sz="2800">
                <a:solidFill>
                  <a:srgbClr val="F25100"/>
                </a:solidFill>
                <a:latin typeface="DK New Beginnings"/>
              </a:rPr>
              <a:t>...</a:t>
            </a:r>
          </a:p>
          <a:p>
            <a:pPr marL="742950" lvl="1" indent="-285750">
              <a:buAutoNum type="arabicPeriod"/>
            </a:pPr>
            <a:endParaRPr lang="es-ES">
              <a:solidFill>
                <a:srgbClr val="F25100"/>
              </a:solidFill>
              <a:latin typeface="DK New Beginnings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s-E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EF5A15-C9A6-B4A1-B716-6D1ACFF45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612" y="3429000"/>
            <a:ext cx="714375" cy="3219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4563E8-948B-59C8-A8CA-2DE616D1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0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Marcador de contenido 4" descr="Imagen que contiene naranja, hidrante&#10;&#10;Descripción generada automáticamente">
            <a:extLst>
              <a:ext uri="{FF2B5EF4-FFF2-40B4-BE49-F238E27FC236}">
                <a16:creationId xmlns:a16="http://schemas.microsoft.com/office/drawing/2014/main" id="{D5F3598D-7C6B-9016-5D03-A677198B4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3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13008-DC6A-9F6A-CFF0-F9A8D1178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900">
                <a:solidFill>
                  <a:srgbClr val="F25100"/>
                </a:solidFill>
                <a:latin typeface="DK New Beginnings" panose="02000000000000000000" pitchFamily="2" charset="0"/>
              </a:rPr>
              <a:t>Rato de grupos</a:t>
            </a:r>
            <a:b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9181C6-8456-9EDD-EA8B-C9894B760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>
                <a:solidFill>
                  <a:srgbClr val="F25100"/>
                </a:solidFill>
                <a:latin typeface="DK New Beginnings"/>
                <a:ea typeface="+mj-ea"/>
                <a:cs typeface="+mj-cs"/>
              </a:rPr>
              <a:t>- Compartimos algunas de nuestras buenas prácticas pastorales por presencias. Subrayando las sinergias entre diferentes equipos que impulsan la pastoral de cada lugar.</a:t>
            </a:r>
          </a:p>
          <a:p>
            <a:pPr marL="0" indent="0">
              <a:buNone/>
            </a:pPr>
            <a:endParaRPr lang="es-ES" sz="4400">
              <a:solidFill>
                <a:srgbClr val="F25100"/>
              </a:solidFill>
              <a:latin typeface="DK New Beginnings" panose="02000000000000000000" pitchFamily="2" charset="0"/>
              <a:ea typeface="+mj-ea"/>
              <a:cs typeface="+mj-cs"/>
              <a:hlinkClick r:id="rId2"/>
            </a:endParaRPr>
          </a:p>
          <a:p>
            <a:pPr lvl="8"/>
            <a:r>
              <a:rPr lang="es-ES" sz="3400" dirty="0">
                <a:solidFill>
                  <a:srgbClr val="F25100"/>
                </a:solidFill>
                <a:latin typeface="DK New Beginnings"/>
                <a:ea typeface="+mj-ea"/>
                <a:cs typeface="+mj-cs"/>
                <a:hlinkClick r:id="rId2"/>
              </a:rPr>
              <a:t>Buenas prácticas</a:t>
            </a:r>
            <a:endParaRPr lang="es-ES" sz="3400" dirty="0">
              <a:solidFill>
                <a:srgbClr val="F25100"/>
              </a:solidFill>
              <a:latin typeface="DK New Beginnings" panose="02000000000000000000" pitchFamily="2" charset="0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EF5A15-C9A6-B4A1-B716-6D1ACFF45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612" y="3429000"/>
            <a:ext cx="714375" cy="3219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24563E8-948B-59C8-A8CA-2DE616D1B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804899-6D0E-ED0C-C5D5-8F4182A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" sz="5400">
                <a:cs typeface="Calibri Light"/>
              </a:rPr>
              <a:t>El PERFUME</a:t>
            </a:r>
            <a:endParaRPr lang="es-ES" sz="5400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0CAAC3DC-5C53-DE99-8E7C-90A1FB3C9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Calibri"/>
              </a:rPr>
              <a:t>TIENE TAMBIÉN SU RECIPIENTE</a:t>
            </a:r>
          </a:p>
          <a:p>
            <a:endParaRPr lang="en-US" sz="2200">
              <a:cs typeface="Calibri"/>
            </a:endParaRPr>
          </a:p>
          <a:p>
            <a:r>
              <a:rPr lang="en-US" sz="2200">
                <a:cs typeface="Calibri"/>
              </a:rPr>
              <a:t>EMPECEMOS POR LA ESENCIA. </a:t>
            </a:r>
          </a:p>
        </p:txBody>
      </p:sp>
      <p:pic>
        <p:nvPicPr>
          <p:cNvPr id="4" name="Imagen 4" descr="Icono&#10;&#10;Descripción generada automáticamente">
            <a:extLst>
              <a:ext uri="{FF2B5EF4-FFF2-40B4-BE49-F238E27FC236}">
                <a16:creationId xmlns:a16="http://schemas.microsoft.com/office/drawing/2014/main" id="{1B1D6B88-C62D-0DA2-1D16-77D3DF13B4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3" r="755" b="1"/>
          <a:stretch/>
        </p:blipFill>
        <p:spPr>
          <a:xfrm>
            <a:off x="5261460" y="-58605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55A83944-5F53-46A5-BF20-404CAD6705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205" y="3107875"/>
            <a:ext cx="1375551" cy="1373015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CD64A5DF-B84C-4369-B909-5EE416548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810775"/>
            <a:ext cx="743741" cy="23241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EA251E-94C1-4FA9-9300-9B37D699B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9326" y="279329"/>
            <a:ext cx="1114091" cy="92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5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F1C81-C332-B700-39F1-7A9C67A6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126" y="3029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sz="4900">
                <a:solidFill>
                  <a:srgbClr val="F25100"/>
                </a:solidFill>
                <a:latin typeface="DK New Beginnings" panose="02000000000000000000" pitchFamily="2" charset="0"/>
              </a:rPr>
              <a:t>La pastoral escolapia un perfume con diferentes matices </a:t>
            </a:r>
            <a:b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2A6235-1F98-6CF1-5880-6C6A30CD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50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s-ES" sz="4400" dirty="0">
              <a:solidFill>
                <a:srgbClr val="F25100"/>
              </a:solidFill>
              <a:latin typeface="DK New Beginnings" panose="02000000000000000000" pitchFamily="2" charset="0"/>
              <a:ea typeface="+mj-ea"/>
              <a:cs typeface="+mj-cs"/>
            </a:endParaRPr>
          </a:p>
          <a:p>
            <a:pPr marL="457200" lvl="1" indent="0">
              <a:buNone/>
            </a:pPr>
            <a:endParaRPr lang="es-ES">
              <a:cs typeface="Calibri"/>
            </a:endParaRPr>
          </a:p>
          <a:p>
            <a:endParaRPr lang="es-ES">
              <a:cs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EA0B0B0-AEC0-EA15-82F5-6E7D6EA2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3638550"/>
            <a:ext cx="714375" cy="32194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F0380EC-4946-E09A-38F5-D91E507E9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F40CB0DD-F972-9E69-B0C1-5CF4BA90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42" y="767673"/>
            <a:ext cx="5960532" cy="593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8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6600">
                <a:solidFill>
                  <a:srgbClr val="EB8F00"/>
                </a:solidFill>
                <a:latin typeface="DK New Beginnings" panose="02000000000000000000" pitchFamily="2" charset="0"/>
              </a:rPr>
              <a:t>Pastoral escolar </a:t>
            </a:r>
            <a:b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  <a:ea typeface="+mj-ea"/>
                <a:cs typeface="+mj-cs"/>
              </a:rPr>
              <a:t>1.-Tres logros del cuatrienio en tres lemas</a:t>
            </a:r>
            <a:endParaRPr lang="en-US" dirty="0">
              <a:solidFill>
                <a:srgbClr val="000000"/>
              </a:solidFill>
              <a:latin typeface="DK New Beginnings"/>
              <a:ea typeface="+mj-ea"/>
              <a:cs typeface="+mj-cs"/>
            </a:endParaRPr>
          </a:p>
          <a:p>
            <a:pPr marL="971550" lvl="1" indent="-514350">
              <a:buAutoNum type="arabicPeriod"/>
            </a:pPr>
            <a:r>
              <a:rPr lang="es-ES" sz="4800" dirty="0">
                <a:solidFill>
                  <a:srgbClr val="EB8F00"/>
                </a:solidFill>
                <a:latin typeface="DK New Beginnings"/>
              </a:rPr>
              <a:t>Cuanto antes mejor.</a:t>
            </a:r>
          </a:p>
          <a:p>
            <a:pPr marL="971550" lvl="1" indent="-514350">
              <a:buAutoNum type="arabicPeriod"/>
            </a:pPr>
            <a:r>
              <a:rPr lang="es-ES" sz="4800" dirty="0">
                <a:solidFill>
                  <a:srgbClr val="EB8F00"/>
                </a:solidFill>
                <a:latin typeface="DK New Beginnings"/>
                <a:ea typeface="+mj-ea"/>
                <a:cs typeface="Calibri" panose="020F0502020204030204"/>
              </a:rPr>
              <a:t>La comunicación te saca del montón.</a:t>
            </a:r>
          </a:p>
          <a:p>
            <a:pPr marL="971550" lvl="1" indent="-514350">
              <a:buAutoNum type="arabicPeriod"/>
            </a:pPr>
            <a:r>
              <a:rPr lang="es-ES" sz="4800" dirty="0">
                <a:solidFill>
                  <a:srgbClr val="EB8F00"/>
                </a:solidFill>
                <a:latin typeface="DK New Beginnings"/>
                <a:ea typeface="+mj-ea"/>
                <a:cs typeface="Calibri" panose="020F0502020204030204"/>
              </a:rPr>
              <a:t>APS: Semilla y lanzamiento. </a:t>
            </a:r>
          </a:p>
          <a:p>
            <a:endParaRPr lang="es-ES">
              <a:latin typeface="Calibri" panose="020F0502020204030204"/>
              <a:ea typeface="+mj-ea"/>
              <a:cs typeface="Calibri" panose="020F0502020204030204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319803-1B37-E0CB-ADC9-68AD446CD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0" y="3051613"/>
            <a:ext cx="952500" cy="4286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60B01D-5BE9-3224-0E9E-EB0097DCE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4" name="Picture 6" descr="A picture containing person, indoor, orange, little&#10;&#10;Description automatically generated">
            <a:extLst>
              <a:ext uri="{FF2B5EF4-FFF2-40B4-BE49-F238E27FC236}">
                <a16:creationId xmlns:a16="http://schemas.microsoft.com/office/drawing/2014/main" id="{290B0B59-8A5A-853A-5D3E-048DCEDC5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252" y="4451115"/>
            <a:ext cx="2997200" cy="224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474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5900">
                <a:solidFill>
                  <a:srgbClr val="EB8F00"/>
                </a:solidFill>
                <a:latin typeface="DK New Beginnings" panose="02000000000000000000" pitchFamily="2" charset="0"/>
              </a:rPr>
              <a:t>Pastoral escolar </a:t>
            </a:r>
            <a:b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 algn="l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  <a:ea typeface="+mj-ea"/>
                <a:cs typeface="+mj-cs"/>
              </a:rPr>
              <a:t>2.-Tres retos por cumplir </a:t>
            </a:r>
            <a:endParaRPr lang="en-US" dirty="0">
              <a:latin typeface="DK New Beginnings"/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</a:rPr>
              <a:t>La asignatura de RELIGIÓN. Ganar en significatividad.</a:t>
            </a:r>
          </a:p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</a:rPr>
              <a:t>El potencial de la red.</a:t>
            </a:r>
          </a:p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</a:rPr>
              <a:t>Comunicar mejor.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991DE31-4D76-CA07-B4CD-60105E99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0" y="3051613"/>
            <a:ext cx="952500" cy="4286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A08570D-884E-1EF5-82D7-8CECC75CD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27D1DEE-D529-F0CD-548C-7CF8306B0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371" y="3680719"/>
            <a:ext cx="6855125" cy="284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87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5300">
                <a:solidFill>
                  <a:srgbClr val="EB8F00"/>
                </a:solidFill>
                <a:latin typeface="DK New Beginnings" panose="02000000000000000000" pitchFamily="2" charset="0"/>
              </a:rPr>
              <a:t>Pastoral escolar </a:t>
            </a:r>
            <a:b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 algn="l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  <a:ea typeface="+mj-ea"/>
                <a:cs typeface="+mj-cs"/>
              </a:rPr>
              <a:t>3.-Una (o dos, o tres) buenas prácticas:</a:t>
            </a:r>
            <a:endParaRPr lang="es-ES" sz="2800" dirty="0">
              <a:solidFill>
                <a:srgbClr val="EB8F00"/>
              </a:solidFill>
              <a:latin typeface="DK New Beginnings" panose="02000000000000000000" pitchFamily="2" charset="0"/>
              <a:ea typeface="+mj-ea"/>
              <a:cs typeface="+mj-cs"/>
            </a:endParaRPr>
          </a:p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</a:rPr>
              <a:t>Compartir y preparar sistemáticamente contenido.</a:t>
            </a:r>
            <a:endParaRPr lang="es-ES" dirty="0">
              <a:solidFill>
                <a:srgbClr val="EB8F00"/>
              </a:solidFill>
              <a:latin typeface="DK New Beginnings"/>
            </a:endParaRPr>
          </a:p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  <a:cs typeface="Calibri" panose="020F0502020204030204"/>
              </a:rPr>
              <a:t>LA WEB</a:t>
            </a:r>
            <a:endParaRPr lang="es-ES" dirty="0">
              <a:solidFill>
                <a:srgbClr val="EB8F00"/>
              </a:solidFill>
              <a:latin typeface="DK New Beginnings"/>
              <a:cs typeface="Calibri" panose="020F0502020204030204"/>
            </a:endParaRPr>
          </a:p>
          <a:p>
            <a:pPr marL="457200" lvl="1" indent="0">
              <a:buNone/>
            </a:pPr>
            <a:r>
              <a:rPr lang="es-ES" sz="2800" dirty="0">
                <a:solidFill>
                  <a:srgbClr val="EB8F00"/>
                </a:solidFill>
                <a:latin typeface="DK New Beginnings"/>
                <a:cs typeface="Calibri" panose="020F0502020204030204"/>
              </a:rPr>
              <a:t>El comienzo de formaciones que van a la esencia de la pastoral. Del ser del profe de religión. </a:t>
            </a:r>
          </a:p>
          <a:p>
            <a:endParaRPr lang="es-ES">
              <a:cs typeface="Calibri" panose="020F0502020204030204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FF778E6-6562-56FB-BE83-041FA5769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0" y="3051613"/>
            <a:ext cx="952500" cy="4286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3BB967-85C3-CF81-D117-A2126D327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  <p:pic>
        <p:nvPicPr>
          <p:cNvPr id="6" name="Picture 6" descr="A picture containing person, child, indoor, young&#10;&#10;Description automatically generated">
            <a:extLst>
              <a:ext uri="{FF2B5EF4-FFF2-40B4-BE49-F238E27FC236}">
                <a16:creationId xmlns:a16="http://schemas.microsoft.com/office/drawing/2014/main" id="{31D747A6-0CAB-6E97-66EE-53F5D1685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040" y="3629378"/>
            <a:ext cx="1865183" cy="306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B1F29AF-6381-EBAD-B068-059E9901B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881" y="3632201"/>
            <a:ext cx="2291646" cy="3055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5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4800">
                <a:solidFill>
                  <a:srgbClr val="F5A700"/>
                </a:solidFill>
                <a:latin typeface="DK New Beginnings" panose="02000000000000000000" pitchFamily="2" charset="0"/>
              </a:rPr>
              <a:t>Pastoral extraescolar, El Movimiento Calasanz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 algn="l">
              <a:buNone/>
            </a:pPr>
            <a:r>
              <a:rPr lang="es-ES" sz="2800">
                <a:solidFill>
                  <a:srgbClr val="F5A700"/>
                </a:solidFill>
                <a:latin typeface="DK New Beginnings" panose="02000000000000000000" pitchFamily="2" charset="0"/>
                <a:ea typeface="+mj-ea"/>
                <a:cs typeface="+mj-cs"/>
              </a:rPr>
              <a:t>1.-Tres logros del cuatrienio 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 panose="02000000000000000000" pitchFamily="2" charset="0"/>
                <a:ea typeface="+mj-ea"/>
                <a:cs typeface="+mj-cs"/>
              </a:rPr>
              <a:t>Proyecto educativo del Movimiento Calasanz en Emaús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/>
                <a:ea typeface="+mj-ea"/>
                <a:cs typeface="+mj-cs"/>
              </a:rPr>
              <a:t>Equipo de Comunicación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/>
                <a:ea typeface="+mj-ea"/>
                <a:cs typeface="+mj-cs"/>
              </a:rPr>
              <a:t>Acompañamiento y logros durante la pandemia</a:t>
            </a:r>
            <a:endParaRPr lang="es-ES" sz="2800">
              <a:solidFill>
                <a:srgbClr val="F5A700"/>
              </a:solidFill>
              <a:latin typeface="DK New Beginnings" panose="02000000000000000000" pitchFamily="2" charset="0"/>
              <a:ea typeface="+mj-ea"/>
              <a:cs typeface="+mj-cs"/>
            </a:endParaRPr>
          </a:p>
          <a:p>
            <a:pPr lvl="2"/>
            <a:endParaRPr lang="es-ES" sz="2800">
              <a:solidFill>
                <a:srgbClr val="F5A700"/>
              </a:solidFill>
              <a:latin typeface="DK New Beginnings" panose="02000000000000000000" pitchFamily="2" charset="0"/>
              <a:ea typeface="+mj-ea"/>
              <a:cs typeface="+mj-cs"/>
            </a:endParaRPr>
          </a:p>
          <a:p>
            <a:pPr lvl="2"/>
            <a:endParaRPr lang="es-ES">
              <a:cs typeface="Calibri" panose="020F0502020204030204"/>
            </a:endParaRPr>
          </a:p>
          <a:p>
            <a:pPr lvl="2"/>
            <a:endParaRPr lang="es-ES">
              <a:cs typeface="Calibri" panose="020F0502020204030204"/>
            </a:endParaRPr>
          </a:p>
          <a:p>
            <a:endParaRPr lang="es-ES">
              <a:cs typeface="Calibri" panose="020F0502020204030204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2BA3EC-28B7-C12A-78D0-51884C6B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915" y="3004316"/>
            <a:ext cx="952500" cy="4286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A99CED-1CFA-6D7A-2114-CF5A8F3AB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4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800">
                <a:solidFill>
                  <a:srgbClr val="F5A700"/>
                </a:solidFill>
                <a:latin typeface="DK New Beginnings" panose="02000000000000000000" pitchFamily="2" charset="0"/>
              </a:rPr>
              <a:t>Pastoral extraescolar, El Movimiento Calasanz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s-ES" sz="2800">
                <a:solidFill>
                  <a:srgbClr val="F5A700"/>
                </a:solidFill>
                <a:latin typeface="DK New Beginnings" panose="02000000000000000000" pitchFamily="2" charset="0"/>
                <a:ea typeface="+mj-ea"/>
                <a:cs typeface="+mj-cs"/>
              </a:rPr>
              <a:t>2.-Tres retos por cumplir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 panose="02000000000000000000" pitchFamily="2" charset="0"/>
                <a:ea typeface="+mj-ea"/>
                <a:cs typeface="+mj-cs"/>
              </a:rPr>
              <a:t>Movimiento Calasanz de Personas adultas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 panose="02000000000000000000" pitchFamily="2" charset="0"/>
                <a:ea typeface="+mj-ea"/>
                <a:cs typeface="+mj-cs"/>
              </a:rPr>
              <a:t>Seguir pensando en el acompañamiento de los lideres locales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/>
                <a:ea typeface="+mj-ea"/>
                <a:cs typeface="+mj-cs"/>
              </a:rPr>
              <a:t>Recuperarnos del golpe que ha supuesto la pandemia en lo que a participación se refiere</a:t>
            </a:r>
          </a:p>
          <a:p>
            <a:pPr lvl="2"/>
            <a:endParaRPr lang="es-ES">
              <a:cs typeface="Calibri"/>
            </a:endParaRPr>
          </a:p>
          <a:p>
            <a:pPr lvl="1"/>
            <a:endParaRPr lang="es-ES">
              <a:cs typeface="Calibri"/>
            </a:endParaRPr>
          </a:p>
          <a:p>
            <a:pPr marL="0" indent="0">
              <a:buNone/>
            </a:pPr>
            <a:endParaRPr lang="es-ES">
              <a:cs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671AFB7-A07A-2461-212F-B1C23D79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915" y="3004316"/>
            <a:ext cx="952500" cy="4286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3CE9C1-42AC-8C4C-2768-9A4BCE66C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1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81CF82-6093-767C-7F62-D422D7E2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300">
                <a:solidFill>
                  <a:srgbClr val="F5A700"/>
                </a:solidFill>
                <a:latin typeface="DK New Beginnings" panose="02000000000000000000" pitchFamily="2" charset="0"/>
              </a:rPr>
              <a:t>Pastoral</a:t>
            </a:r>
            <a:r>
              <a:rPr lang="es-E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4300">
                <a:solidFill>
                  <a:srgbClr val="F5A700"/>
                </a:solidFill>
                <a:latin typeface="DK New Beginnings" panose="02000000000000000000" pitchFamily="2" charset="0"/>
              </a:rPr>
              <a:t>extraescolar, El Movimiento Calasanz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F1002-011F-C935-F8E0-72E35CAE1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2008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s-ES" sz="2800">
                <a:solidFill>
                  <a:srgbClr val="F5A700"/>
                </a:solidFill>
                <a:latin typeface="DK New Beginnings"/>
                <a:ea typeface="+mj-ea"/>
                <a:cs typeface="+mj-cs"/>
              </a:rPr>
              <a:t>3.-Una (o dos, o tres..) buenas practicas</a:t>
            </a:r>
          </a:p>
          <a:p>
            <a:pPr lvl="2"/>
            <a:r>
              <a:rPr lang="es-ES" sz="2800" err="1">
                <a:solidFill>
                  <a:srgbClr val="F5A700"/>
                </a:solidFill>
                <a:latin typeface="DK New Beginnings"/>
                <a:ea typeface="+mj-ea"/>
                <a:cs typeface="+mj-cs"/>
              </a:rPr>
              <a:t>Teams</a:t>
            </a:r>
            <a:r>
              <a:rPr lang="es-ES" sz="2800">
                <a:solidFill>
                  <a:srgbClr val="F5A700"/>
                </a:solidFill>
                <a:latin typeface="DK New Beginnings"/>
                <a:ea typeface="+mj-ea"/>
                <a:cs typeface="+mj-cs"/>
              </a:rPr>
              <a:t> conjunto para las personas que coordinan el MC</a:t>
            </a:r>
          </a:p>
          <a:p>
            <a:pPr lvl="2"/>
            <a:r>
              <a:rPr lang="es-ES" sz="2800">
                <a:solidFill>
                  <a:srgbClr val="F5A700"/>
                </a:solidFill>
                <a:latin typeface="DK New Beginnings"/>
                <a:cs typeface="Calibri"/>
              </a:rPr>
              <a:t>Incorporar un "post" para las experiencias de verano juveniles </a:t>
            </a:r>
            <a:endParaRPr lang="es-ES">
              <a:solidFill>
                <a:srgbClr val="F5A700"/>
              </a:solidFill>
              <a:latin typeface="DK New Beginnings"/>
              <a:cs typeface="Calibri"/>
            </a:endParaRPr>
          </a:p>
          <a:p>
            <a:pPr lvl="2"/>
            <a:endParaRPr lang="es-ES">
              <a:solidFill>
                <a:srgbClr val="F5A700"/>
              </a:solidFill>
              <a:latin typeface="DK New Beginnings"/>
              <a:cs typeface="Calibri"/>
            </a:endParaRPr>
          </a:p>
          <a:p>
            <a:endParaRPr lang="es-ES">
              <a:cs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3949F6-EDE4-AD8B-E495-164C5B23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915" y="3004316"/>
            <a:ext cx="952500" cy="42862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3A6DCF-BACC-B286-399C-1A6DA05E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047" y="4572000"/>
            <a:ext cx="28045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906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Office PowerPoint</Application>
  <PresentationFormat>Panorámica</PresentationFormat>
  <Paragraphs>84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DK New Beginnings</vt:lpstr>
      <vt:lpstr>Tema de Office</vt:lpstr>
      <vt:lpstr>Office Theme</vt:lpstr>
      <vt:lpstr>Momento actual de la pastoral en Emaús. </vt:lpstr>
      <vt:lpstr>El PERFUME</vt:lpstr>
      <vt:lpstr>La pastoral escolapia un perfume con diferentes matices  </vt:lpstr>
      <vt:lpstr>Pastoral escolar  </vt:lpstr>
      <vt:lpstr>Pastoral escolar  </vt:lpstr>
      <vt:lpstr>Pastoral escolar  </vt:lpstr>
      <vt:lpstr>Pastoral extraescolar, El Movimiento Calasanz</vt:lpstr>
      <vt:lpstr>Pastoral extraescolar, El Movimiento Calasanz</vt:lpstr>
      <vt:lpstr>Pastoral extraescolar, El Movimiento Calasanz</vt:lpstr>
      <vt:lpstr>Pastoral Vocacional </vt:lpstr>
      <vt:lpstr>Presentación de PowerPoint</vt:lpstr>
      <vt:lpstr>Pastoral Vocacional </vt:lpstr>
      <vt:lpstr>Pastoral Vocacional </vt:lpstr>
      <vt:lpstr>Pastoral Vocacional </vt:lpstr>
      <vt:lpstr>Algunos ejemplos de sinergia y buenas prácticas comunes pastorales  </vt:lpstr>
      <vt:lpstr>Presentación de PowerPoint</vt:lpstr>
      <vt:lpstr>Rato de grupos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Momento actual de la pastoral en Emaús. </dc:title>
  <dc:creator>Iván Asenjo</dc:creator>
  <cp:lastModifiedBy>Asier Gana</cp:lastModifiedBy>
  <cp:revision>62</cp:revision>
  <dcterms:created xsi:type="dcterms:W3CDTF">2023-01-21T13:45:11Z</dcterms:created>
  <dcterms:modified xsi:type="dcterms:W3CDTF">2023-01-27T08:07:39Z</dcterms:modified>
</cp:coreProperties>
</file>